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7" r:id="rId5"/>
    <p:sldId id="268" r:id="rId6"/>
    <p:sldId id="269" r:id="rId7"/>
    <p:sldId id="264" r:id="rId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pos="2880">
          <p15:clr>
            <a:srgbClr val="A4A3A4"/>
          </p15:clr>
        </p15:guide>
        <p15:guide id="6" pos="612">
          <p15:clr>
            <a:srgbClr val="A4A3A4"/>
          </p15:clr>
        </p15:guide>
        <p15:guide id="7" pos="5511">
          <p15:clr>
            <a:srgbClr val="A4A3A4"/>
          </p15:clr>
        </p15:guide>
        <p15:guide id="8" pos="3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8" autoAdjust="0"/>
    <p:restoredTop sz="50000" autoAdjust="0"/>
  </p:normalViewPr>
  <p:slideViewPr>
    <p:cSldViewPr showGuides="1">
      <p:cViewPr>
        <p:scale>
          <a:sx n="166" d="100"/>
          <a:sy n="166" d="100"/>
        </p:scale>
        <p:origin x="-516" y="-42"/>
      </p:cViewPr>
      <p:guideLst>
        <p:guide orient="horz" pos="1620"/>
        <p:guide orient="horz" pos="599"/>
        <p:guide orient="horz" pos="2935"/>
        <p:guide orient="horz" pos="3094"/>
        <p:guide pos="2880"/>
        <p:guide pos="612"/>
        <p:guide pos="5511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E0F92-5FFD-4FCC-B7AF-01041BBFC5C0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9770-3410-4DC1-9C37-92CFB500C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catparis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615866"/>
            <a:ext cx="4536504" cy="828092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528" y="2177841"/>
            <a:ext cx="4536504" cy="122413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5184067" y="2363963"/>
            <a:ext cx="3564645" cy="2303587"/>
          </a:xfrm>
          <a:prstGeom prst="round1Rect">
            <a:avLst>
              <a:gd name="adj" fmla="val 6960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572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175706"/>
            <a:ext cx="7057033" cy="47323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859782"/>
            <a:ext cx="6769001" cy="1800199"/>
          </a:xfrm>
        </p:spPr>
        <p:txBody>
          <a:bodyPr/>
          <a:lstStyle>
            <a:lvl1pPr marL="144000" indent="-144000"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30736" y="2681896"/>
            <a:ext cx="10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547267" y="2868079"/>
            <a:ext cx="432445" cy="1799473"/>
          </a:xfrm>
        </p:spPr>
        <p:txBody>
          <a:bodyPr>
            <a:normAutofit/>
          </a:bodyPr>
          <a:lstStyle>
            <a:lvl1pPr algn="r">
              <a:lnSpc>
                <a:spcPct val="110000"/>
              </a:lnSpc>
              <a:spcBef>
                <a:spcPts val="600"/>
              </a:spcBef>
              <a:defRPr sz="1400" b="1"/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5475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980" y="2613916"/>
            <a:ext cx="4356732" cy="1754982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91980" y="1635646"/>
            <a:ext cx="4356732" cy="6840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1727182"/>
            <a:ext cx="4139952" cy="2772308"/>
          </a:xfrm>
          <a:prstGeom prst="round1Rect">
            <a:avLst>
              <a:gd name="adj" fmla="val 6848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450660" y="2391730"/>
            <a:ext cx="93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34626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bg1"/>
                </a:solidFill>
              </a:defRPr>
            </a:lvl1pPr>
          </a:lstStyle>
          <a:p>
            <a:r>
              <a:rPr lang="fr-FR"/>
              <a:t>JJ/MM/AAAA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460472" y="4834626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bg1"/>
                </a:solidFill>
              </a:rPr>
              <a:t>  </a:t>
            </a:r>
            <a:r>
              <a:rPr lang="fr-FR" sz="500" b="1" dirty="0">
                <a:solidFill>
                  <a:schemeClr val="bg1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bg1"/>
                </a:solidFill>
              </a:rPr>
              <a:pPr algn="l"/>
              <a:t>‹N°›</a:t>
            </a:fld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948138" y="4834626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bg1"/>
                </a:solidFill>
                <a:sym typeface="Symbol"/>
              </a:rPr>
              <a:t></a:t>
            </a:r>
            <a:endParaRPr lang="fr-FR" sz="5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3"/>
          </p:nvPr>
        </p:nvSpPr>
        <p:spPr>
          <a:xfrm>
            <a:off x="4619294" y="4821812"/>
            <a:ext cx="3312368" cy="76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1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950914"/>
            <a:ext cx="3312616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0" y="950913"/>
            <a:ext cx="5184068" cy="3060997"/>
          </a:xfrm>
          <a:prstGeom prst="round1Rect">
            <a:avLst>
              <a:gd name="adj" fmla="val 7175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4000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27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599" y="950914"/>
            <a:ext cx="3313113" cy="3708400"/>
          </a:xfrm>
        </p:spPr>
        <p:txBody>
          <a:bodyPr/>
          <a:lstStyle>
            <a:lvl1pPr>
              <a:lnSpc>
                <a:spcPct val="100000"/>
              </a:lnSpc>
              <a:defRPr sz="1000" b="1"/>
            </a:lvl1pPr>
            <a:lvl2pPr>
              <a:lnSpc>
                <a:spcPct val="130000"/>
              </a:lnSpc>
              <a:defRPr sz="800"/>
            </a:lvl2pPr>
            <a:lvl3pPr>
              <a:lnSpc>
                <a:spcPct val="120000"/>
              </a:lnSpc>
              <a:defRPr sz="800"/>
            </a:lvl3pPr>
            <a:lvl4pPr>
              <a:lnSpc>
                <a:spcPct val="130000"/>
              </a:lnSpc>
              <a:spcBef>
                <a:spcPts val="900"/>
              </a:spcBef>
              <a:defRPr sz="800"/>
            </a:lvl4pPr>
            <a:lvl5pPr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3381" y="4083918"/>
            <a:ext cx="2160687" cy="575395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buFontTx/>
              <a:buNone/>
              <a:defRPr sz="800" b="1" cap="none">
                <a:solidFill>
                  <a:schemeClr val="tx1"/>
                </a:solidFill>
              </a:defRPr>
            </a:lvl1pPr>
            <a:lvl2pPr algn="r">
              <a:lnSpc>
                <a:spcPct val="90000"/>
              </a:lnSpc>
              <a:spcBef>
                <a:spcPts val="400"/>
              </a:spcBef>
              <a:buFontTx/>
              <a:buNone/>
              <a:defRPr sz="600" cap="all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800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Arrondir un rectangle à un seul coin 4"/>
          <p:cNvSpPr/>
          <p:nvPr userDrawn="1"/>
        </p:nvSpPr>
        <p:spPr>
          <a:xfrm>
            <a:off x="0" y="950913"/>
            <a:ext cx="5184068" cy="3060997"/>
          </a:xfrm>
          <a:prstGeom prst="round1Rect">
            <a:avLst>
              <a:gd name="adj" fmla="val 82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9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63713" y="3629241"/>
            <a:ext cx="2808287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/>
            </a:lvl3pPr>
            <a:lvl4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600" cap="all" baseline="0"/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600" b="1"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287524" y="4840002"/>
            <a:ext cx="190821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09567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79487" y="107002"/>
            <a:ext cx="7769223" cy="54006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9487" y="950913"/>
            <a:ext cx="7769225" cy="370906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16008" y="4821812"/>
            <a:ext cx="43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algn="ctr">
              <a:defRPr lang="fr-FR" sz="500" smtClean="0">
                <a:solidFill>
                  <a:schemeClr val="tx2"/>
                </a:solidFill>
              </a:defRPr>
            </a:lvl1pPr>
          </a:lstStyle>
          <a:p>
            <a:r>
              <a:rPr lang="fr-FR"/>
              <a:t>JJ/MM/AAAA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19294" y="4821812"/>
            <a:ext cx="3312368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>
              <a:defRPr lang="fr-FR" sz="50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460472" y="4821812"/>
            <a:ext cx="360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r>
              <a:rPr lang="fr-FR" sz="500" dirty="0">
                <a:solidFill>
                  <a:schemeClr val="tx2"/>
                </a:solidFill>
              </a:rPr>
              <a:t>  </a:t>
            </a:r>
            <a:r>
              <a:rPr lang="fr-FR" sz="500" b="1" dirty="0">
                <a:solidFill>
                  <a:schemeClr val="tx2"/>
                </a:solidFill>
              </a:rPr>
              <a:t>PAGE </a:t>
            </a:r>
            <a:fld id="{7B41562F-EC7A-4AE4-BA35-A2227770BFFD}" type="slidenum">
              <a:rPr lang="fr-FR" sz="500" b="1" smtClean="0">
                <a:solidFill>
                  <a:schemeClr val="tx2"/>
                </a:solidFill>
              </a:rPr>
              <a:pPr algn="l"/>
              <a:t>‹N°›</a:t>
            </a:fld>
            <a:endParaRPr lang="fr-FR" sz="5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48138" y="4821812"/>
            <a:ext cx="72000" cy="7694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fr-FR" sz="500" dirty="0">
                <a:solidFill>
                  <a:schemeClr val="tx2"/>
                </a:solidFill>
                <a:sym typeface="Symbol"/>
              </a:rPr>
              <a:t></a:t>
            </a:r>
            <a:endParaRPr lang="fr-FR" sz="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Tx/>
        <a:buNone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000" b="1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" indent="-144000" algn="l" defTabSz="914400" rtl="0" eaLnBrk="1" latinLnBrk="0" hangingPunct="1">
        <a:lnSpc>
          <a:spcPct val="110000"/>
        </a:lnSpc>
        <a:spcBef>
          <a:spcPts val="300"/>
        </a:spcBef>
        <a:buClr>
          <a:schemeClr val="tx2"/>
        </a:buClr>
        <a:buSzPct val="90000"/>
        <a:buFont typeface="Wingdings" panose="05000000000000000000" pitchFamily="2" charset="2"/>
        <a:buChar char="l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686"/>
            <a:ext cx="9144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Les </a:t>
            </a:r>
            <a:r>
              <a:rPr lang="fr-FR" dirty="0"/>
              <a:t>é</a:t>
            </a:r>
            <a:r>
              <a:rPr lang="fr-FR" dirty="0" smtClean="0"/>
              <a:t>tats  européens ont inscrit la protection des droits fondamentaux dans le cadre de traites internationaux consacres a  la protection des droits et libertés</a:t>
            </a:r>
            <a:endParaRPr lang="fr-FR" dirty="0"/>
          </a:p>
          <a:p>
            <a:r>
              <a:rPr lang="fr-FR" dirty="0" smtClean="0"/>
              <a:t>LES ETATS MEMBRES ONT ACTIVEMENT POURSUIVI LA CONSTRUCTION D UN SYSTEME INTEGRE DE PROTECTION DES DROITS FONDAMENTAUX</a:t>
            </a:r>
            <a:endParaRPr lang="fr-FR" dirty="0"/>
          </a:p>
          <a:p>
            <a:r>
              <a:rPr lang="fr-FR" dirty="0" smtClean="0"/>
              <a:t>CE PLURALISME PERMET d’ŒUVRER EFFECTIVEMENT AU RENFORCEMENT DE LA PROTECTION DES DROITS FONDAMENTAUX EN EUROPE</a:t>
            </a:r>
            <a:endParaRPr lang="fr-FR" dirty="0"/>
          </a:p>
          <a:p>
            <a:r>
              <a:rPr lang="fr-FR" dirty="0" smtClean="0"/>
              <a:t>LE DIALOGUE DES ORDRES JURIDIQUES A FAIT NAITRE EN EUROPE l’ idée d’un jus commune dans la protection des droits </a:t>
            </a:r>
            <a:r>
              <a:rPr lang="fr-FR" dirty="0" err="1" smtClean="0"/>
              <a:t>fondamENtaux</a:t>
            </a:r>
            <a:endParaRPr lang="fr-FR" dirty="0"/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/>
              <a:t>01</a:t>
            </a:r>
          </a:p>
          <a:p>
            <a:r>
              <a:rPr lang="fr-FR"/>
              <a:t>02</a:t>
            </a:r>
          </a:p>
          <a:p>
            <a:r>
              <a:rPr lang="fr-FR"/>
              <a:t>03</a:t>
            </a:r>
          </a:p>
          <a:p>
            <a:r>
              <a:rPr lang="fr-FR"/>
              <a:t>04</a:t>
            </a:r>
          </a:p>
          <a:p>
            <a:r>
              <a:rPr lang="fr-FR"/>
              <a:t>05</a:t>
            </a:r>
          </a:p>
          <a:p>
            <a:r>
              <a:rPr lang="fr-FR"/>
              <a:t>06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0" y="4821812"/>
            <a:ext cx="3312368" cy="76944"/>
          </a:xfrm>
        </p:spPr>
        <p:txBody>
          <a:bodyPr/>
          <a:lstStyle/>
          <a:p>
            <a:r>
              <a:rPr lang="fr-FR" dirty="0"/>
              <a:t>CAMPUS LIBAN 2017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16008" y="4821812"/>
            <a:ext cx="432000" cy="76944"/>
          </a:xfrm>
        </p:spPr>
        <p:txBody>
          <a:bodyPr/>
          <a:lstStyle/>
          <a:p>
            <a:r>
              <a:rPr lang="fr-FR" dirty="0"/>
              <a:t>9 ET 10 MAI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494"/>
            <a:ext cx="5328592" cy="14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Les é</a:t>
            </a:r>
            <a:r>
              <a:rPr lang="fr-FR" sz="2000" dirty="0" smtClean="0"/>
              <a:t>tats  européens </a:t>
            </a:r>
            <a:r>
              <a:rPr lang="fr-FR" sz="2000" dirty="0"/>
              <a:t>ont inscrit la protection des droits fondamentaux dans le cadre de traites internationaux consacres a  la protection des droits et </a:t>
            </a:r>
            <a:r>
              <a:rPr lang="fr-FR" sz="2000" dirty="0" smtClean="0"/>
              <a:t>libertés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01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9 ET 10 MAI</a:t>
            </a:r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dirty="0"/>
              <a:t>CAMPUS LIBAN  2017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8220"/>
            <a:ext cx="4176464" cy="11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LES ETATS MEMBRES ONT ACTIVEMENT POURSUIVI LA CONSTRUCTION D UN SYSTEME INTEGRE DE PROTECTION DES DROITS FONDAMENTAUX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93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/>
              <a:t>CE PLURALISME PERMET d’ŒUVRER EFFECTIVEMENT AU RENFORCEMENT DE LA PROTECTION DES DROITS FONDAMENTAUX EN EUROPE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286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/>
              <a:t>LE DIALOGUE DES ORDRES JURIDIQUES A FAIT NAITRE EN EUROPE </a:t>
            </a:r>
            <a:r>
              <a:rPr lang="fr-FR" sz="2200" dirty="0" smtClean="0"/>
              <a:t> l</a:t>
            </a:r>
            <a:r>
              <a:rPr lang="fr-FR" sz="2200" dirty="0"/>
              <a:t>’ </a:t>
            </a:r>
            <a:r>
              <a:rPr lang="fr-FR" sz="2200" dirty="0" smtClean="0"/>
              <a:t>idée </a:t>
            </a:r>
            <a:r>
              <a:rPr lang="fr-FR" sz="2200" dirty="0"/>
              <a:t>d’un jus commune dans la protection des droits </a:t>
            </a:r>
            <a:r>
              <a:rPr lang="fr-FR" sz="2200" dirty="0" err="1"/>
              <a:t>fondamENtaux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JJ/MM/AAAA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50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Laurent PETTITI</a:t>
            </a:r>
          </a:p>
          <a:p>
            <a:r>
              <a:rPr lang="fr-FR" sz="1200" dirty="0" smtClean="0"/>
              <a:t>Avocat au Barreau de PARIS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20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owerpoint">
  <a:themeElements>
    <a:clrScheme name="Barreau Paris_PPT_Couleurs">
      <a:dk1>
        <a:sysClr val="windowText" lastClr="000000"/>
      </a:dk1>
      <a:lt1>
        <a:sysClr val="window" lastClr="FFFFFF"/>
      </a:lt1>
      <a:dk2>
        <a:srgbClr val="5AB7B2"/>
      </a:dk2>
      <a:lt2>
        <a:srgbClr val="EDEEEF"/>
      </a:lt2>
      <a:accent1>
        <a:srgbClr val="5AB7B2"/>
      </a:accent1>
      <a:accent2>
        <a:srgbClr val="9BCBCB"/>
      </a:accent2>
      <a:accent3>
        <a:srgbClr val="B9D1EA"/>
      </a:accent3>
      <a:accent4>
        <a:srgbClr val="F4CE3C"/>
      </a:accent4>
      <a:accent5>
        <a:srgbClr val="EDEEEF"/>
      </a:accent5>
      <a:accent6>
        <a:srgbClr val="616D78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Powerpoint</Template>
  <TotalTime>312</TotalTime>
  <Words>203</Words>
  <Application>Microsoft Office PowerPoint</Application>
  <PresentationFormat>Affichage à l'écran (16:9)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Masque Powerpoint</vt:lpstr>
      <vt:lpstr>Présentation PowerPoint</vt:lpstr>
      <vt:lpstr>SOMMAIRE</vt:lpstr>
      <vt:lpstr>Les états  européens ont inscrit la protection des droits fondamentaux dans le cadre de traites internationaux consacres a  la protection des droits et libertés </vt:lpstr>
      <vt:lpstr>LES ETATS MEMBRES ONT ACTIVEMENT POURSUIVI LA CONSTRUCTION D UN SYSTEME INTEGRE DE PROTECTION DES DROITS FONDAMENTAUX </vt:lpstr>
      <vt:lpstr>CE PLURALISME PERMET d’ŒUVRER EFFECTIVEMENT AU RENFORCEMENT DE LA PROTECTION DES DROITS FONDAMENTAUX EN EUROPE </vt:lpstr>
      <vt:lpstr>LE DIALOGUE DES ORDRES JURIDIQUES A FAIT NAITRE EN EUROPE  l’ idée d’un jus commune dans la protection des droits fondamENtaux </vt:lpstr>
      <vt:lpstr>Présentation PowerPoint</vt:lpstr>
    </vt:vector>
  </TitlesOfParts>
  <Company>Ordre des Avocats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Lara BALJAK</dc:creator>
  <cp:lastModifiedBy>SDAVID</cp:lastModifiedBy>
  <cp:revision>14</cp:revision>
  <dcterms:created xsi:type="dcterms:W3CDTF">2017-04-27T07:54:15Z</dcterms:created>
  <dcterms:modified xsi:type="dcterms:W3CDTF">2017-05-16T09:01:10Z</dcterms:modified>
</cp:coreProperties>
</file>